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9"/>
  </p:notesMasterIdLst>
  <p:sldIdLst>
    <p:sldId id="256" r:id="rId2"/>
    <p:sldId id="273" r:id="rId3"/>
    <p:sldId id="275" r:id="rId4"/>
    <p:sldId id="276" r:id="rId5"/>
    <p:sldId id="277" r:id="rId6"/>
    <p:sldId id="258" r:id="rId7"/>
    <p:sldId id="278" r:id="rId8"/>
    <p:sldId id="264" r:id="rId9"/>
    <p:sldId id="259" r:id="rId10"/>
    <p:sldId id="279" r:id="rId11"/>
    <p:sldId id="282" r:id="rId12"/>
    <p:sldId id="262" r:id="rId13"/>
    <p:sldId id="266" r:id="rId14"/>
    <p:sldId id="267" r:id="rId15"/>
    <p:sldId id="272" r:id="rId16"/>
    <p:sldId id="28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44" autoAdjust="0"/>
    <p:restoredTop sz="88960"/>
  </p:normalViewPr>
  <p:slideViewPr>
    <p:cSldViewPr snapToGrid="0">
      <p:cViewPr>
        <p:scale>
          <a:sx n="83" d="100"/>
          <a:sy n="83" d="100"/>
        </p:scale>
        <p:origin x="624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421DD-4772-B748-989B-86021441AA38}" type="doc">
      <dgm:prSet loTypeId="urn:microsoft.com/office/officeart/2005/8/layout/pyramid2" loCatId="pyramid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CCD97D-0F08-8C45-AA2C-635F9E392705}">
      <dgm:prSet/>
      <dgm:spPr/>
      <dgm:t>
        <a:bodyPr/>
        <a:lstStyle/>
        <a:p>
          <a:r>
            <a:rPr lang="en-US" b="0" i="0" dirty="0"/>
            <a:t>Mobile App Development</a:t>
          </a:r>
          <a:endParaRPr lang="en-US" dirty="0"/>
        </a:p>
      </dgm:t>
    </dgm:pt>
    <dgm:pt modelId="{60F8B0EB-9032-B84F-860F-1BCC5852D27C}" type="parTrans" cxnId="{C54C5D27-19FD-1E4A-B07D-5F9C40D53B2F}">
      <dgm:prSet/>
      <dgm:spPr/>
      <dgm:t>
        <a:bodyPr/>
        <a:lstStyle/>
        <a:p>
          <a:endParaRPr lang="en-US"/>
        </a:p>
      </dgm:t>
    </dgm:pt>
    <dgm:pt modelId="{ADD9B4DE-D0CA-4642-8CEE-65C7482FC7D2}" type="sibTrans" cxnId="{C54C5D27-19FD-1E4A-B07D-5F9C40D53B2F}">
      <dgm:prSet/>
      <dgm:spPr/>
      <dgm:t>
        <a:bodyPr/>
        <a:lstStyle/>
        <a:p>
          <a:endParaRPr lang="en-US"/>
        </a:p>
      </dgm:t>
    </dgm:pt>
    <dgm:pt modelId="{655F4D35-F931-1A40-A2A2-33E8D9204082}">
      <dgm:prSet/>
      <dgm:spPr/>
      <dgm:t>
        <a:bodyPr/>
        <a:lstStyle/>
        <a:p>
          <a:r>
            <a:rPr lang="en-US" b="0" i="0"/>
            <a:t>Web Development</a:t>
          </a:r>
          <a:endParaRPr lang="en-US"/>
        </a:p>
      </dgm:t>
    </dgm:pt>
    <dgm:pt modelId="{7F948A1E-D72E-7447-AF05-285A42C125BF}" type="parTrans" cxnId="{1A5DB2B4-ED2A-CC47-BDEC-973CA4313FBA}">
      <dgm:prSet/>
      <dgm:spPr/>
      <dgm:t>
        <a:bodyPr/>
        <a:lstStyle/>
        <a:p>
          <a:endParaRPr lang="en-US"/>
        </a:p>
      </dgm:t>
    </dgm:pt>
    <dgm:pt modelId="{FE625316-643D-C04F-8653-62153CDFAC5E}" type="sibTrans" cxnId="{1A5DB2B4-ED2A-CC47-BDEC-973CA4313FBA}">
      <dgm:prSet/>
      <dgm:spPr/>
      <dgm:t>
        <a:bodyPr/>
        <a:lstStyle/>
        <a:p>
          <a:endParaRPr lang="en-US"/>
        </a:p>
      </dgm:t>
    </dgm:pt>
    <dgm:pt modelId="{CEFAE793-A8BE-9A42-B89D-B47D8CCF20E4}">
      <dgm:prSet/>
      <dgm:spPr/>
      <dgm:t>
        <a:bodyPr/>
        <a:lstStyle/>
        <a:p>
          <a:r>
            <a:rPr lang="en-US" b="0" i="0" dirty="0"/>
            <a:t>Custom Software  Development</a:t>
          </a:r>
          <a:endParaRPr lang="en-US" dirty="0"/>
        </a:p>
      </dgm:t>
    </dgm:pt>
    <dgm:pt modelId="{7F3CEFF5-8EE4-CD43-9560-4379E6B49F33}" type="parTrans" cxnId="{E2ECA20D-72B3-8E45-A789-955DFB65F992}">
      <dgm:prSet/>
      <dgm:spPr/>
      <dgm:t>
        <a:bodyPr/>
        <a:lstStyle/>
        <a:p>
          <a:endParaRPr lang="en-US"/>
        </a:p>
      </dgm:t>
    </dgm:pt>
    <dgm:pt modelId="{1F9F3A64-A4BA-E24B-BD8A-5028CDB738E0}" type="sibTrans" cxnId="{E2ECA20D-72B3-8E45-A789-955DFB65F992}">
      <dgm:prSet/>
      <dgm:spPr/>
      <dgm:t>
        <a:bodyPr/>
        <a:lstStyle/>
        <a:p>
          <a:endParaRPr lang="en-US"/>
        </a:p>
      </dgm:t>
    </dgm:pt>
    <dgm:pt modelId="{22698DBB-1AF2-F744-8A91-FD45D0DD91AA}">
      <dgm:prSet/>
      <dgm:spPr/>
      <dgm:t>
        <a:bodyPr/>
        <a:lstStyle/>
        <a:p>
          <a:r>
            <a:rPr lang="en-US" b="0" i="0" dirty="0"/>
            <a:t>UI/UX Design</a:t>
          </a:r>
          <a:endParaRPr lang="en-US" dirty="0"/>
        </a:p>
      </dgm:t>
    </dgm:pt>
    <dgm:pt modelId="{6A948CD7-1BF8-6744-AE5D-950315F3D864}" type="parTrans" cxnId="{BE567FE3-6343-9749-B2BE-1C5FB5C28AB4}">
      <dgm:prSet/>
      <dgm:spPr/>
      <dgm:t>
        <a:bodyPr/>
        <a:lstStyle/>
        <a:p>
          <a:endParaRPr lang="en-US"/>
        </a:p>
      </dgm:t>
    </dgm:pt>
    <dgm:pt modelId="{5A1E72F9-4E0F-BF42-A4D2-A9214BE082FC}" type="sibTrans" cxnId="{BE567FE3-6343-9749-B2BE-1C5FB5C28AB4}">
      <dgm:prSet/>
      <dgm:spPr/>
      <dgm:t>
        <a:bodyPr/>
        <a:lstStyle/>
        <a:p>
          <a:endParaRPr lang="en-US"/>
        </a:p>
      </dgm:t>
    </dgm:pt>
    <dgm:pt modelId="{7EFE78A9-A19C-9840-965F-95064B24C2BE}">
      <dgm:prSet/>
      <dgm:spPr/>
      <dgm:t>
        <a:bodyPr/>
        <a:lstStyle/>
        <a:p>
          <a:r>
            <a:rPr lang="en-US" dirty="0"/>
            <a:t>Digital Marketing</a:t>
          </a:r>
        </a:p>
      </dgm:t>
    </dgm:pt>
    <dgm:pt modelId="{C6C09ABC-C1ED-CD4C-AF96-C0F3B4DA91FE}" type="parTrans" cxnId="{35B0AE03-7BD0-CE4B-A1DD-7058FD1BDF39}">
      <dgm:prSet/>
      <dgm:spPr/>
      <dgm:t>
        <a:bodyPr/>
        <a:lstStyle/>
        <a:p>
          <a:endParaRPr lang="en-US"/>
        </a:p>
      </dgm:t>
    </dgm:pt>
    <dgm:pt modelId="{CBE50E04-3088-E64C-8F24-BFCC1E023890}" type="sibTrans" cxnId="{35B0AE03-7BD0-CE4B-A1DD-7058FD1BDF39}">
      <dgm:prSet/>
      <dgm:spPr/>
      <dgm:t>
        <a:bodyPr/>
        <a:lstStyle/>
        <a:p>
          <a:endParaRPr lang="en-US"/>
        </a:p>
      </dgm:t>
    </dgm:pt>
    <dgm:pt modelId="{E773ACB8-520C-A74C-85FE-E0C17D15A408}" type="pres">
      <dgm:prSet presAssocID="{806421DD-4772-B748-989B-86021441AA38}" presName="compositeShape" presStyleCnt="0">
        <dgm:presLayoutVars>
          <dgm:dir/>
          <dgm:resizeHandles/>
        </dgm:presLayoutVars>
      </dgm:prSet>
      <dgm:spPr/>
    </dgm:pt>
    <dgm:pt modelId="{945CF822-5BA6-5B47-9576-446E1D887566}" type="pres">
      <dgm:prSet presAssocID="{806421DD-4772-B748-989B-86021441AA38}" presName="pyramid" presStyleLbl="node1" presStyleIdx="0" presStyleCnt="1"/>
      <dgm:spPr/>
    </dgm:pt>
    <dgm:pt modelId="{6E57746A-9C6E-7342-85E8-7A3F4D2F29D1}" type="pres">
      <dgm:prSet presAssocID="{806421DD-4772-B748-989B-86021441AA38}" presName="theList" presStyleCnt="0"/>
      <dgm:spPr/>
    </dgm:pt>
    <dgm:pt modelId="{097E3337-8506-4C41-9D8D-224FFC2175F8}" type="pres">
      <dgm:prSet presAssocID="{EDCCD97D-0F08-8C45-AA2C-635F9E392705}" presName="aNode" presStyleLbl="fgAcc1" presStyleIdx="0" presStyleCnt="5">
        <dgm:presLayoutVars>
          <dgm:bulletEnabled val="1"/>
        </dgm:presLayoutVars>
      </dgm:prSet>
      <dgm:spPr/>
    </dgm:pt>
    <dgm:pt modelId="{8899B6C0-36A9-3B45-A7BE-C1493304C50A}" type="pres">
      <dgm:prSet presAssocID="{EDCCD97D-0F08-8C45-AA2C-635F9E392705}" presName="aSpace" presStyleCnt="0"/>
      <dgm:spPr/>
    </dgm:pt>
    <dgm:pt modelId="{485D9099-8CE5-C843-865E-495D702F4021}" type="pres">
      <dgm:prSet presAssocID="{655F4D35-F931-1A40-A2A2-33E8D9204082}" presName="aNode" presStyleLbl="fgAcc1" presStyleIdx="1" presStyleCnt="5">
        <dgm:presLayoutVars>
          <dgm:bulletEnabled val="1"/>
        </dgm:presLayoutVars>
      </dgm:prSet>
      <dgm:spPr/>
    </dgm:pt>
    <dgm:pt modelId="{9F785768-67D4-E642-A528-0CAD68E11DEC}" type="pres">
      <dgm:prSet presAssocID="{655F4D35-F931-1A40-A2A2-33E8D9204082}" presName="aSpace" presStyleCnt="0"/>
      <dgm:spPr/>
    </dgm:pt>
    <dgm:pt modelId="{443A7EE8-41E7-F74F-984E-DE0591F31F52}" type="pres">
      <dgm:prSet presAssocID="{CEFAE793-A8BE-9A42-B89D-B47D8CCF20E4}" presName="aNode" presStyleLbl="fgAcc1" presStyleIdx="2" presStyleCnt="5">
        <dgm:presLayoutVars>
          <dgm:bulletEnabled val="1"/>
        </dgm:presLayoutVars>
      </dgm:prSet>
      <dgm:spPr/>
    </dgm:pt>
    <dgm:pt modelId="{0B3AC21D-0204-2A48-BFD3-2FAD11149B66}" type="pres">
      <dgm:prSet presAssocID="{CEFAE793-A8BE-9A42-B89D-B47D8CCF20E4}" presName="aSpace" presStyleCnt="0"/>
      <dgm:spPr/>
    </dgm:pt>
    <dgm:pt modelId="{7697F4DA-4D08-B941-A989-1798C28CCF3A}" type="pres">
      <dgm:prSet presAssocID="{22698DBB-1AF2-F744-8A91-FD45D0DD91AA}" presName="aNode" presStyleLbl="fgAcc1" presStyleIdx="3" presStyleCnt="5">
        <dgm:presLayoutVars>
          <dgm:bulletEnabled val="1"/>
        </dgm:presLayoutVars>
      </dgm:prSet>
      <dgm:spPr/>
    </dgm:pt>
    <dgm:pt modelId="{7F4B4089-3078-224C-85BA-494B481EDFA9}" type="pres">
      <dgm:prSet presAssocID="{22698DBB-1AF2-F744-8A91-FD45D0DD91AA}" presName="aSpace" presStyleCnt="0"/>
      <dgm:spPr/>
    </dgm:pt>
    <dgm:pt modelId="{09E03C5F-2B21-CD45-8F1C-2E9BD31857A6}" type="pres">
      <dgm:prSet presAssocID="{7EFE78A9-A19C-9840-965F-95064B24C2BE}" presName="aNode" presStyleLbl="fgAcc1" presStyleIdx="4" presStyleCnt="5">
        <dgm:presLayoutVars>
          <dgm:bulletEnabled val="1"/>
        </dgm:presLayoutVars>
      </dgm:prSet>
      <dgm:spPr/>
    </dgm:pt>
    <dgm:pt modelId="{43D18020-65E2-CF4A-981C-2DD554255FEA}" type="pres">
      <dgm:prSet presAssocID="{7EFE78A9-A19C-9840-965F-95064B24C2BE}" presName="aSpace" presStyleCnt="0"/>
      <dgm:spPr/>
    </dgm:pt>
  </dgm:ptLst>
  <dgm:cxnLst>
    <dgm:cxn modelId="{35B0AE03-7BD0-CE4B-A1DD-7058FD1BDF39}" srcId="{806421DD-4772-B748-989B-86021441AA38}" destId="{7EFE78A9-A19C-9840-965F-95064B24C2BE}" srcOrd="4" destOrd="0" parTransId="{C6C09ABC-C1ED-CD4C-AF96-C0F3B4DA91FE}" sibTransId="{CBE50E04-3088-E64C-8F24-BFCC1E023890}"/>
    <dgm:cxn modelId="{E2ECA20D-72B3-8E45-A789-955DFB65F992}" srcId="{806421DD-4772-B748-989B-86021441AA38}" destId="{CEFAE793-A8BE-9A42-B89D-B47D8CCF20E4}" srcOrd="2" destOrd="0" parTransId="{7F3CEFF5-8EE4-CD43-9560-4379E6B49F33}" sibTransId="{1F9F3A64-A4BA-E24B-BD8A-5028CDB738E0}"/>
    <dgm:cxn modelId="{C54C5D27-19FD-1E4A-B07D-5F9C40D53B2F}" srcId="{806421DD-4772-B748-989B-86021441AA38}" destId="{EDCCD97D-0F08-8C45-AA2C-635F9E392705}" srcOrd="0" destOrd="0" parTransId="{60F8B0EB-9032-B84F-860F-1BCC5852D27C}" sibTransId="{ADD9B4DE-D0CA-4642-8CEE-65C7482FC7D2}"/>
    <dgm:cxn modelId="{6A72663A-F084-B24E-A7B8-097ED8EE0903}" type="presOf" srcId="{CEFAE793-A8BE-9A42-B89D-B47D8CCF20E4}" destId="{443A7EE8-41E7-F74F-984E-DE0591F31F52}" srcOrd="0" destOrd="0" presId="urn:microsoft.com/office/officeart/2005/8/layout/pyramid2"/>
    <dgm:cxn modelId="{4923F48D-E1CA-3C4E-A49D-C500F0B96CD0}" type="presOf" srcId="{655F4D35-F931-1A40-A2A2-33E8D9204082}" destId="{485D9099-8CE5-C843-865E-495D702F4021}" srcOrd="0" destOrd="0" presId="urn:microsoft.com/office/officeart/2005/8/layout/pyramid2"/>
    <dgm:cxn modelId="{82270192-19F6-6041-BE63-D1C96E2AAD9A}" type="presOf" srcId="{22698DBB-1AF2-F744-8A91-FD45D0DD91AA}" destId="{7697F4DA-4D08-B941-A989-1798C28CCF3A}" srcOrd="0" destOrd="0" presId="urn:microsoft.com/office/officeart/2005/8/layout/pyramid2"/>
    <dgm:cxn modelId="{C8C5D4AC-B68C-D242-A058-8D668F75017F}" type="presOf" srcId="{EDCCD97D-0F08-8C45-AA2C-635F9E392705}" destId="{097E3337-8506-4C41-9D8D-224FFC2175F8}" srcOrd="0" destOrd="0" presId="urn:microsoft.com/office/officeart/2005/8/layout/pyramid2"/>
    <dgm:cxn modelId="{1A5DB2B4-ED2A-CC47-BDEC-973CA4313FBA}" srcId="{806421DD-4772-B748-989B-86021441AA38}" destId="{655F4D35-F931-1A40-A2A2-33E8D9204082}" srcOrd="1" destOrd="0" parTransId="{7F948A1E-D72E-7447-AF05-285A42C125BF}" sibTransId="{FE625316-643D-C04F-8653-62153CDFAC5E}"/>
    <dgm:cxn modelId="{364C55CB-C653-734B-93A1-AB20EA89367B}" type="presOf" srcId="{7EFE78A9-A19C-9840-965F-95064B24C2BE}" destId="{09E03C5F-2B21-CD45-8F1C-2E9BD31857A6}" srcOrd="0" destOrd="0" presId="urn:microsoft.com/office/officeart/2005/8/layout/pyramid2"/>
    <dgm:cxn modelId="{BE567FE3-6343-9749-B2BE-1C5FB5C28AB4}" srcId="{806421DD-4772-B748-989B-86021441AA38}" destId="{22698DBB-1AF2-F744-8A91-FD45D0DD91AA}" srcOrd="3" destOrd="0" parTransId="{6A948CD7-1BF8-6744-AE5D-950315F3D864}" sibTransId="{5A1E72F9-4E0F-BF42-A4D2-A9214BE082FC}"/>
    <dgm:cxn modelId="{E0F442ED-A35F-4D40-A736-466F9C70FF9A}" type="presOf" srcId="{806421DD-4772-B748-989B-86021441AA38}" destId="{E773ACB8-520C-A74C-85FE-E0C17D15A408}" srcOrd="0" destOrd="0" presId="urn:microsoft.com/office/officeart/2005/8/layout/pyramid2"/>
    <dgm:cxn modelId="{A29F5CEC-22D4-8649-9F4B-61B52671D2B6}" type="presParOf" srcId="{E773ACB8-520C-A74C-85FE-E0C17D15A408}" destId="{945CF822-5BA6-5B47-9576-446E1D887566}" srcOrd="0" destOrd="0" presId="urn:microsoft.com/office/officeart/2005/8/layout/pyramid2"/>
    <dgm:cxn modelId="{27E5F846-CF3E-894B-B9ED-4ECCFFA479F1}" type="presParOf" srcId="{E773ACB8-520C-A74C-85FE-E0C17D15A408}" destId="{6E57746A-9C6E-7342-85E8-7A3F4D2F29D1}" srcOrd="1" destOrd="0" presId="urn:microsoft.com/office/officeart/2005/8/layout/pyramid2"/>
    <dgm:cxn modelId="{DCF71D3F-EBB5-1447-96EA-F20408985F21}" type="presParOf" srcId="{6E57746A-9C6E-7342-85E8-7A3F4D2F29D1}" destId="{097E3337-8506-4C41-9D8D-224FFC2175F8}" srcOrd="0" destOrd="0" presId="urn:microsoft.com/office/officeart/2005/8/layout/pyramid2"/>
    <dgm:cxn modelId="{9ED16DC9-EC33-014A-AD2D-0CA66375F492}" type="presParOf" srcId="{6E57746A-9C6E-7342-85E8-7A3F4D2F29D1}" destId="{8899B6C0-36A9-3B45-A7BE-C1493304C50A}" srcOrd="1" destOrd="0" presId="urn:microsoft.com/office/officeart/2005/8/layout/pyramid2"/>
    <dgm:cxn modelId="{1D258773-56FE-104A-8C74-E81219577D06}" type="presParOf" srcId="{6E57746A-9C6E-7342-85E8-7A3F4D2F29D1}" destId="{485D9099-8CE5-C843-865E-495D702F4021}" srcOrd="2" destOrd="0" presId="urn:microsoft.com/office/officeart/2005/8/layout/pyramid2"/>
    <dgm:cxn modelId="{F874FC9E-523F-644B-B45F-18B1B5ED06C2}" type="presParOf" srcId="{6E57746A-9C6E-7342-85E8-7A3F4D2F29D1}" destId="{9F785768-67D4-E642-A528-0CAD68E11DEC}" srcOrd="3" destOrd="0" presId="urn:microsoft.com/office/officeart/2005/8/layout/pyramid2"/>
    <dgm:cxn modelId="{48256155-412B-DC4D-8319-8F642CCF8908}" type="presParOf" srcId="{6E57746A-9C6E-7342-85E8-7A3F4D2F29D1}" destId="{443A7EE8-41E7-F74F-984E-DE0591F31F52}" srcOrd="4" destOrd="0" presId="urn:microsoft.com/office/officeart/2005/8/layout/pyramid2"/>
    <dgm:cxn modelId="{9AE93BD8-00E6-1849-B42D-D12726C0D653}" type="presParOf" srcId="{6E57746A-9C6E-7342-85E8-7A3F4D2F29D1}" destId="{0B3AC21D-0204-2A48-BFD3-2FAD11149B66}" srcOrd="5" destOrd="0" presId="urn:microsoft.com/office/officeart/2005/8/layout/pyramid2"/>
    <dgm:cxn modelId="{56C0068A-BE26-DD45-95C7-74BA9F5A5AC7}" type="presParOf" srcId="{6E57746A-9C6E-7342-85E8-7A3F4D2F29D1}" destId="{7697F4DA-4D08-B941-A989-1798C28CCF3A}" srcOrd="6" destOrd="0" presId="urn:microsoft.com/office/officeart/2005/8/layout/pyramid2"/>
    <dgm:cxn modelId="{5E52C9E9-12E6-D744-9198-5B62493A6D58}" type="presParOf" srcId="{6E57746A-9C6E-7342-85E8-7A3F4D2F29D1}" destId="{7F4B4089-3078-224C-85BA-494B481EDFA9}" srcOrd="7" destOrd="0" presId="urn:microsoft.com/office/officeart/2005/8/layout/pyramid2"/>
    <dgm:cxn modelId="{7B06747F-641C-AA4B-B9B7-90CDEF72ACA0}" type="presParOf" srcId="{6E57746A-9C6E-7342-85E8-7A3F4D2F29D1}" destId="{09E03C5F-2B21-CD45-8F1C-2E9BD31857A6}" srcOrd="8" destOrd="0" presId="urn:microsoft.com/office/officeart/2005/8/layout/pyramid2"/>
    <dgm:cxn modelId="{98C54924-CE0D-E049-AF9A-4139DBB3DD08}" type="presParOf" srcId="{6E57746A-9C6E-7342-85E8-7A3F4D2F29D1}" destId="{43D18020-65E2-CF4A-981C-2DD554255FEA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CF822-5BA6-5B47-9576-446E1D887566}">
      <dsp:nvSpPr>
        <dsp:cNvPr id="0" name=""/>
        <dsp:cNvSpPr/>
      </dsp:nvSpPr>
      <dsp:spPr>
        <a:xfrm>
          <a:off x="2448457" y="0"/>
          <a:ext cx="3416300" cy="34163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7E3337-8506-4C41-9D8D-224FFC2175F8}">
      <dsp:nvSpPr>
        <dsp:cNvPr id="0" name=""/>
        <dsp:cNvSpPr/>
      </dsp:nvSpPr>
      <dsp:spPr>
        <a:xfrm>
          <a:off x="4156607" y="341963"/>
          <a:ext cx="2220595" cy="4857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Mobile App Development</a:t>
          </a:r>
          <a:endParaRPr lang="en-US" sz="1200" kern="1200" dirty="0"/>
        </a:p>
      </dsp:txBody>
      <dsp:txXfrm>
        <a:off x="4180320" y="365676"/>
        <a:ext cx="2173169" cy="438329"/>
      </dsp:txXfrm>
    </dsp:sp>
    <dsp:sp modelId="{485D9099-8CE5-C843-865E-495D702F4021}">
      <dsp:nvSpPr>
        <dsp:cNvPr id="0" name=""/>
        <dsp:cNvSpPr/>
      </dsp:nvSpPr>
      <dsp:spPr>
        <a:xfrm>
          <a:off x="4156607" y="888438"/>
          <a:ext cx="2220595" cy="4857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Web Development</a:t>
          </a:r>
          <a:endParaRPr lang="en-US" sz="1200" kern="1200"/>
        </a:p>
      </dsp:txBody>
      <dsp:txXfrm>
        <a:off x="4180320" y="912151"/>
        <a:ext cx="2173169" cy="438329"/>
      </dsp:txXfrm>
    </dsp:sp>
    <dsp:sp modelId="{443A7EE8-41E7-F74F-984E-DE0591F31F52}">
      <dsp:nvSpPr>
        <dsp:cNvPr id="0" name=""/>
        <dsp:cNvSpPr/>
      </dsp:nvSpPr>
      <dsp:spPr>
        <a:xfrm>
          <a:off x="4156607" y="1434912"/>
          <a:ext cx="2220595" cy="4857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Custom Software  Development</a:t>
          </a:r>
          <a:endParaRPr lang="en-US" sz="1200" kern="1200" dirty="0"/>
        </a:p>
      </dsp:txBody>
      <dsp:txXfrm>
        <a:off x="4180320" y="1458625"/>
        <a:ext cx="2173169" cy="438329"/>
      </dsp:txXfrm>
    </dsp:sp>
    <dsp:sp modelId="{7697F4DA-4D08-B941-A989-1798C28CCF3A}">
      <dsp:nvSpPr>
        <dsp:cNvPr id="0" name=""/>
        <dsp:cNvSpPr/>
      </dsp:nvSpPr>
      <dsp:spPr>
        <a:xfrm>
          <a:off x="4156607" y="1981387"/>
          <a:ext cx="2220595" cy="4857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UI/UX Design</a:t>
          </a:r>
          <a:endParaRPr lang="en-US" sz="1200" kern="1200" dirty="0"/>
        </a:p>
      </dsp:txBody>
      <dsp:txXfrm>
        <a:off x="4180320" y="2005100"/>
        <a:ext cx="2173169" cy="438329"/>
      </dsp:txXfrm>
    </dsp:sp>
    <dsp:sp modelId="{09E03C5F-2B21-CD45-8F1C-2E9BD31857A6}">
      <dsp:nvSpPr>
        <dsp:cNvPr id="0" name=""/>
        <dsp:cNvSpPr/>
      </dsp:nvSpPr>
      <dsp:spPr>
        <a:xfrm>
          <a:off x="4156607" y="2527861"/>
          <a:ext cx="2220595" cy="48575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Marketing</a:t>
          </a:r>
        </a:p>
      </dsp:txBody>
      <dsp:txXfrm>
        <a:off x="4180320" y="2551574"/>
        <a:ext cx="2173169" cy="438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F805A-6B0C-1F42-9099-C657B4500D57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9F8BC-1092-3D45-AA73-CAF1B54B7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2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9F8BC-1092-3D45-AA73-CAF1B54B74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CF3B318-E6A7-654B-AD2D-45AF45DF9222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9B04-C539-9B44-B3BC-56A38DADAAFA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7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7F78-8902-014A-B882-7E33F144B145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4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2AAC-9D99-1E46-9242-8F5D99654C0B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5E899-559B-6E48-94AA-9BE28CAF4BDA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97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FCA28-F074-D147-A600-9D7FBA32D6E8}" type="datetime1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70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8C40-AC69-DA44-8246-FF4A9B2F0D21}" type="datetime1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41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D97F1FF-E419-0043-8C98-F7191A77EFA1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7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36949E8-6427-934E-90CC-2AAB586F20AC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9225-955B-4F4E-9554-2647A82DCD3E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9E2F-6D6B-C543-9FB7-756101D69444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8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EB1A9-BCE7-3A4B-B442-B06CAB2B3B8C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0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0B65-3138-4741-816B-78D11A2501EE}" type="datetime1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37CA-3532-FD49-A86D-07D7161366C1}" type="datetime1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8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63E8D-5C0A-6844-86D4-22CF27E0B357}" type="datetime1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7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C2B5-D7E6-E24F-8798-972466515B6E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4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F8F9-A33E-DA4C-86C5-7C25F5AF64B7}" type="datetime1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1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EE97EEB-A150-4141-88FC-D383FA6C3AD3}" type="datetime1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FD2B70C-0751-4D7F-932D-416EE2E55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96E5-E2F8-C32C-1440-7D3F9BF80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925" y="550507"/>
            <a:ext cx="10058400" cy="4362312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Internship 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“Itinerary Application”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Aasha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EC2B2-08AB-AFFC-D082-6C7D1BDA2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169" y="4803637"/>
            <a:ext cx="9393156" cy="1645967"/>
          </a:xfrm>
        </p:spPr>
        <p:txBody>
          <a:bodyPr>
            <a:no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Dipika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Timalsina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 Roll No:21244/075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CC86-D522-A9B9-F317-BE2ECE55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43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0CC9-B407-7B1E-F4CA-51D6258B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53" y="973668"/>
            <a:ext cx="11220771" cy="706964"/>
          </a:xfrm>
        </p:spPr>
        <p:txBody>
          <a:bodyPr/>
          <a:lstStyle/>
          <a:p>
            <a:pPr algn="ctr"/>
            <a:r>
              <a:rPr lang="en-US" b="1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95D2-CD46-0C73-6301-7356CFD8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47" y="2674961"/>
            <a:ext cx="4044843" cy="3494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METHODOLOGY</a:t>
            </a:r>
          </a:p>
          <a:p>
            <a:r>
              <a:rPr lang="en-US" sz="2000" dirty="0"/>
              <a:t>Agile methodology</a:t>
            </a:r>
          </a:p>
          <a:p>
            <a:r>
              <a:rPr lang="en-US" sz="2000" dirty="0"/>
              <a:t>Daily Scrum Talk</a:t>
            </a:r>
          </a:p>
          <a:p>
            <a:r>
              <a:rPr lang="en-US" sz="2000" dirty="0"/>
              <a:t>Daily Scrum Note</a:t>
            </a:r>
          </a:p>
          <a:p>
            <a:r>
              <a:rPr lang="en-US" sz="2000" dirty="0"/>
              <a:t>Weekly Sprint Retrospective</a:t>
            </a:r>
          </a:p>
          <a:p>
            <a:r>
              <a:rPr lang="en-US" sz="2000" dirty="0"/>
              <a:t>One week sprint formulation</a:t>
            </a:r>
          </a:p>
          <a:p>
            <a:endParaRPr lang="en-US" sz="2000" dirty="0"/>
          </a:p>
        </p:txBody>
      </p:sp>
      <p:pic>
        <p:nvPicPr>
          <p:cNvPr id="2050" name="Picture 2" descr="page14image23689232">
            <a:extLst>
              <a:ext uri="{FF2B5EF4-FFF2-40B4-BE49-F238E27FC236}">
                <a16:creationId xmlns:a16="http://schemas.microsoft.com/office/drawing/2014/main" id="{FE19BCB9-A28E-5C51-3ADE-DDBEEF6F9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74" y="2279934"/>
            <a:ext cx="4315724" cy="380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D21E7D-A18F-A0DB-CC1E-9B1BF07ECE02}"/>
              </a:ext>
            </a:extLst>
          </p:cNvPr>
          <p:cNvSpPr txBox="1"/>
          <p:nvPr/>
        </p:nvSpPr>
        <p:spPr>
          <a:xfrm>
            <a:off x="6878472" y="6264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E08FF-C568-A2B6-3C54-57F8B5683C58}"/>
              </a:ext>
            </a:extLst>
          </p:cNvPr>
          <p:cNvSpPr txBox="1"/>
          <p:nvPr/>
        </p:nvSpPr>
        <p:spPr>
          <a:xfrm>
            <a:off x="6673755" y="5946779"/>
            <a:ext cx="44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 : Agile Development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5D780-2583-51C8-04DE-E8B24D67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7C23-2733-1E08-E48E-CDDF18DF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4" y="973668"/>
            <a:ext cx="11205275" cy="706964"/>
          </a:xfrm>
        </p:spPr>
        <p:txBody>
          <a:bodyPr/>
          <a:lstStyle/>
          <a:p>
            <a:pPr algn="ctr"/>
            <a:r>
              <a:rPr lang="en-US" b="1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C41E-115A-3445-23EF-EA9C58A12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TOOLS USED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Frontend : Dart, Flutter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Backend : Python, PostgreSQL, </a:t>
            </a:r>
            <a:r>
              <a:rPr lang="en-US" sz="2000" dirty="0" err="1"/>
              <a:t>PostGIS</a:t>
            </a:r>
            <a:r>
              <a:rPr lang="en-US" sz="2000" dirty="0"/>
              <a:t>, Django, Rest Framework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API Tunneling tool : </a:t>
            </a:r>
            <a:r>
              <a:rPr lang="en-US" sz="2000" dirty="0" err="1"/>
              <a:t>Ngrok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E3B7-9BA4-A08B-DB0E-A848BBC6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EA30-7F1B-2C4F-CFA3-E1433250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40" y="973668"/>
            <a:ext cx="11329261" cy="706964"/>
          </a:xfrm>
        </p:spPr>
        <p:txBody>
          <a:bodyPr/>
          <a:lstStyle/>
          <a:p>
            <a:pPr algn="ctr"/>
            <a:r>
              <a:rPr lang="en-US" b="1" dirty="0"/>
              <a:t>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49F4-38C3-2178-1BDA-35AC7047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As per the requirement of T.U, </a:t>
            </a:r>
            <a:r>
              <a:rPr lang="en-US" sz="2400" b="0" i="0" u="none" strike="noStrike" cap="none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Bsc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CSIT students are required to do intern for 180 hours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or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ten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weeks. So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 worked in the following routine:</a:t>
            </a:r>
            <a:endParaRPr lang="en-US" sz="2400" b="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algn="just">
              <a:spcBef>
                <a:spcPts val="1001"/>
              </a:spcBef>
            </a:pP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Start date :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15 </a:t>
            </a:r>
            <a:r>
              <a:rPr lang="en-US" sz="2400" dirty="0" err="1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Jestha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2080</a:t>
            </a:r>
            <a:endParaRPr lang="en-US" sz="2400" b="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>
              <a:spcBef>
                <a:spcPts val="1001"/>
              </a:spcBef>
            </a:pP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End date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15 Bhadra 2080</a:t>
            </a:r>
            <a:endParaRPr lang="en-US" sz="2400" b="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1001"/>
              </a:spcBef>
            </a:pP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Total Duration : 3 Months</a:t>
            </a:r>
            <a:endParaRPr lang="en-US" sz="2400" b="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spcBef>
                <a:spcPts val="1001"/>
              </a:spcBef>
            </a:pP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Office hour :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9</a:t>
            </a:r>
            <a:r>
              <a:rPr lang="en-US" sz="24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:30 am – 5:30 pm</a:t>
            </a:r>
          </a:p>
          <a:p>
            <a:pPr>
              <a:spcBef>
                <a:spcPts val="1001"/>
              </a:spcBef>
            </a:pPr>
            <a:r>
              <a:rPr lang="en-US" sz="2400" b="0" i="0" u="none" strike="noStrike" cap="none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Working days : 5 days per week</a:t>
            </a:r>
          </a:p>
          <a:p>
            <a:pPr marL="0" indent="0">
              <a:spcBef>
                <a:spcPts val="1001"/>
              </a:spcBef>
              <a:buNone/>
            </a:pPr>
            <a:endParaRPr lang="en-US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40404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 </a:t>
            </a:r>
            <a:endParaRPr lang="en-US" sz="1600" b="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E9D8-2D99-BA03-5B03-DF4D9743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9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D4DC-F7B0-3B53-2B11-3187F90F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50" y="535809"/>
            <a:ext cx="10483042" cy="146347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ACTIVITIES</a:t>
            </a:r>
          </a:p>
        </p:txBody>
      </p:sp>
      <p:pic>
        <p:nvPicPr>
          <p:cNvPr id="3073" name="Picture 1" descr="page16image23702080">
            <a:extLst>
              <a:ext uri="{FF2B5EF4-FFF2-40B4-BE49-F238E27FC236}">
                <a16:creationId xmlns:a16="http://schemas.microsoft.com/office/drawing/2014/main" id="{780C77CF-33A2-DA06-95FB-1E23F6B0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14" y="2293325"/>
            <a:ext cx="2149054" cy="431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6image23700832">
            <a:extLst>
              <a:ext uri="{FF2B5EF4-FFF2-40B4-BE49-F238E27FC236}">
                <a16:creationId xmlns:a16="http://schemas.microsoft.com/office/drawing/2014/main" id="{AA52BBB5-9F1E-B6A4-A7CE-7B03661EC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89" y="2316360"/>
            <a:ext cx="2263758" cy="416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16image23701040">
            <a:extLst>
              <a:ext uri="{FF2B5EF4-FFF2-40B4-BE49-F238E27FC236}">
                <a16:creationId xmlns:a16="http://schemas.microsoft.com/office/drawing/2014/main" id="{8FAFDFD8-24B4-11C7-6C08-48F1DBA5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683" y="2293325"/>
            <a:ext cx="2303840" cy="416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20D72-B5BD-452F-01FC-58940D1D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3A6FB-68D7-B92B-9DD7-5204324BFD6F}"/>
              </a:ext>
            </a:extLst>
          </p:cNvPr>
          <p:cNvSpPr txBox="1"/>
          <p:nvPr/>
        </p:nvSpPr>
        <p:spPr>
          <a:xfrm>
            <a:off x="1906292" y="35181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61BC2-70F9-6D20-78E5-D03B987EBE11}"/>
              </a:ext>
            </a:extLst>
          </p:cNvPr>
          <p:cNvSpPr txBox="1"/>
          <p:nvPr/>
        </p:nvSpPr>
        <p:spPr>
          <a:xfrm>
            <a:off x="324200" y="3580108"/>
            <a:ext cx="237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Itinerary Creation</a:t>
            </a:r>
          </a:p>
        </p:txBody>
      </p:sp>
    </p:spTree>
    <p:extLst>
      <p:ext uri="{BB962C8B-B14F-4D97-AF65-F5344CB8AC3E}">
        <p14:creationId xmlns:p14="http://schemas.microsoft.com/office/powerpoint/2010/main" val="364136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17image23682784">
            <a:extLst>
              <a:ext uri="{FF2B5EF4-FFF2-40B4-BE49-F238E27FC236}">
                <a16:creationId xmlns:a16="http://schemas.microsoft.com/office/drawing/2014/main" id="{8FDF3765-084D-F04C-1268-29A92047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013" y="2456796"/>
            <a:ext cx="2084996" cy="402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17image23685696">
            <a:extLst>
              <a:ext uri="{FF2B5EF4-FFF2-40B4-BE49-F238E27FC236}">
                <a16:creationId xmlns:a16="http://schemas.microsoft.com/office/drawing/2014/main" id="{3850F880-3D0A-586B-110E-1BED51B64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0292"/>
            <a:ext cx="2084996" cy="40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age17image23686112">
            <a:extLst>
              <a:ext uri="{FF2B5EF4-FFF2-40B4-BE49-F238E27FC236}">
                <a16:creationId xmlns:a16="http://schemas.microsoft.com/office/drawing/2014/main" id="{F0592731-96DB-7C5D-AFA2-56DCE6CB5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213" y="2403155"/>
            <a:ext cx="2257526" cy="40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2F1A7-745A-79A9-4134-FE2CA3DA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11433-A7AA-72E0-0BBD-44AF25C1337A}"/>
              </a:ext>
            </a:extLst>
          </p:cNvPr>
          <p:cNvSpPr txBox="1"/>
          <p:nvPr/>
        </p:nvSpPr>
        <p:spPr>
          <a:xfrm>
            <a:off x="1131376" y="375059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Itinerary Show</a:t>
            </a:r>
          </a:p>
        </p:txBody>
      </p:sp>
    </p:spTree>
    <p:extLst>
      <p:ext uri="{BB962C8B-B14F-4D97-AF65-F5344CB8AC3E}">
        <p14:creationId xmlns:p14="http://schemas.microsoft.com/office/powerpoint/2010/main" val="254094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EC3A-C773-021A-64FC-21A8C8701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972" y="973668"/>
            <a:ext cx="10164340" cy="70696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C6C63-D101-9F22-CA2D-565FFB1E0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LEARNING OUTCOMES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Able to develop and build mobile applications 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handful of new knowledge about the working process of an IT company 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 Management skills and communication skills.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Learned collaborative teamwork, state management and user-centric design importance </a:t>
            </a: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3F8E5-20F2-9E67-A1B0-A0638A8E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5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1986-3C23-7423-D27A-4DACFA4C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58" y="973668"/>
            <a:ext cx="11236271" cy="706964"/>
          </a:xfrm>
        </p:spPr>
        <p:txBody>
          <a:bodyPr/>
          <a:lstStyle/>
          <a:p>
            <a:pPr algn="ctr"/>
            <a:r>
              <a:rPr lang="en-US" b="1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535D2-97B3-21B9-5E73-B9652ADD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US" sz="2000" dirty="0">
                <a:effectLst/>
                <a:latin typeface="TimesNewRomanPSMT"/>
              </a:rPr>
              <a:t>Atlassian. (n.d.). Agile methodology: A guide to understanding Agile. 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https://</a:t>
            </a:r>
            <a:r>
              <a:rPr lang="en-US" sz="2000" dirty="0" err="1">
                <a:solidFill>
                  <a:srgbClr val="0C51CC"/>
                </a:solidFill>
                <a:effectLst/>
                <a:latin typeface="TimesNewRomanPSMT"/>
              </a:rPr>
              <a:t>www.atlassian.com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/agile</a:t>
            </a:r>
            <a:r>
              <a:rPr lang="en-US" sz="2000" dirty="0">
                <a:effectLst/>
                <a:latin typeface="TimesNewRomanPSMT"/>
              </a:rPr>
              <a:t>/ </a:t>
            </a:r>
            <a:endParaRPr lang="en-US" sz="2000" dirty="0"/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effectLst/>
                <a:latin typeface="TimesNewRomanPSMT"/>
              </a:rPr>
              <a:t>Django Software Foundation. (n.d.). Django: The Web framework for perfectionists with deadlines. 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https://</a:t>
            </a:r>
            <a:r>
              <a:rPr lang="en-US" sz="2000" dirty="0" err="1">
                <a:solidFill>
                  <a:srgbClr val="0C51CC"/>
                </a:solidFill>
                <a:effectLst/>
                <a:latin typeface="TimesNewRomanPSMT"/>
              </a:rPr>
              <a:t>www.djangoproject.com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/ </a:t>
            </a:r>
            <a:endParaRPr lang="en-US" sz="2000" dirty="0"/>
          </a:p>
          <a:p>
            <a:pPr marL="457200" indent="-457200">
              <a:buFont typeface="+mj-lt"/>
              <a:buAutoNum type="alphaLcParenR"/>
            </a:pPr>
            <a:r>
              <a:rPr lang="en-US" sz="2000" dirty="0" err="1">
                <a:effectLst/>
                <a:latin typeface="TimesNewRomanPSMT"/>
              </a:rPr>
              <a:t>ngrok</a:t>
            </a:r>
            <a:r>
              <a:rPr lang="en-US" sz="2000" dirty="0">
                <a:effectLst/>
                <a:latin typeface="TimesNewRomanPSMT"/>
              </a:rPr>
              <a:t>. (n.d.). Secure introspection tunnels to localhost. 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https://</a:t>
            </a:r>
            <a:r>
              <a:rPr lang="en-US" sz="2000" dirty="0" err="1">
                <a:solidFill>
                  <a:srgbClr val="0C51CC"/>
                </a:solidFill>
                <a:effectLst/>
                <a:latin typeface="TimesNewRomanPSMT"/>
              </a:rPr>
              <a:t>ngrok.com</a:t>
            </a:r>
            <a:r>
              <a:rPr lang="en-US" sz="2000" dirty="0">
                <a:solidFill>
                  <a:srgbClr val="0C51CC"/>
                </a:solidFill>
                <a:effectLst/>
                <a:latin typeface="TimesNewRomanPSMT"/>
              </a:rPr>
              <a:t>/ </a:t>
            </a:r>
            <a:endParaRPr lang="en-US" sz="2000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954EB-4337-B2FF-DE05-3F779276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6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17D4-A396-417D-2928-71AD090F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634" y="2350274"/>
            <a:ext cx="4030824" cy="12808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94DBC-E251-E29A-9854-150EFEE3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9D59-724D-9C57-C259-E43CF050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973668"/>
            <a:ext cx="11158779" cy="706964"/>
          </a:xfrm>
        </p:spPr>
        <p:txBody>
          <a:bodyPr/>
          <a:lstStyle/>
          <a:p>
            <a:pPr algn="ctr"/>
            <a:r>
              <a:rPr lang="en-US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CB80C-A2DD-23F9-CB7D-F40D8659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Itinerary Application</a:t>
            </a:r>
          </a:p>
          <a:p>
            <a:r>
              <a:rPr lang="en-US" sz="2000" dirty="0"/>
              <a:t>Mobile Based application focusing on guiding and creating tourism related package empowering digital technology.</a:t>
            </a:r>
          </a:p>
          <a:p>
            <a:r>
              <a:rPr lang="en-US" sz="2000" dirty="0"/>
              <a:t>Users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Lay Traveler - Creates packages or make itinerary.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/>
              <a:t>Itinerary Traveler – Who views packages  and travel to the different destination through that travel packages.</a:t>
            </a:r>
          </a:p>
          <a:p>
            <a:pPr marL="457200" indent="-457200">
              <a:buFont typeface="+mj-lt"/>
              <a:buAutoNum type="alphaLcPeriod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58879-3659-1573-0B5A-1F76CFEF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0E7E-7E18-689E-6F1F-6B7FF5EE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" y="964459"/>
            <a:ext cx="11218224" cy="706964"/>
          </a:xfrm>
        </p:spPr>
        <p:txBody>
          <a:bodyPr/>
          <a:lstStyle/>
          <a:p>
            <a:pPr algn="ctr"/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E11B-2153-E6D6-990B-D8DA9AF34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88" y="2985637"/>
            <a:ext cx="8825659" cy="3416300"/>
          </a:xfrm>
        </p:spPr>
        <p:txBody>
          <a:bodyPr/>
          <a:lstStyle/>
          <a:p>
            <a:r>
              <a:rPr lang="en-US" dirty="0"/>
              <a:t>Inadequate management of diverse travel itineraries and lack of standardized tourist guidance.</a:t>
            </a:r>
          </a:p>
          <a:p>
            <a:r>
              <a:rPr lang="en-US" dirty="0"/>
              <a:t>Improper way of itinerary planner and navigation of the visitors with high cost.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29F46-9BE3-A467-2B95-DBB5BAC0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7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19A2-BD04-9A2A-D5CE-5F81859B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41" y="973668"/>
            <a:ext cx="11081287" cy="706964"/>
          </a:xfrm>
        </p:spPr>
        <p:txBody>
          <a:bodyPr/>
          <a:lstStyle/>
          <a:p>
            <a:pPr algn="ctr"/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2AF9C-49CA-7797-3AA6-309D611D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user-focused mobile app for personalized travel packages and a vibrant travel community.</a:t>
            </a:r>
          </a:p>
          <a:p>
            <a:r>
              <a:rPr lang="en-US" dirty="0"/>
              <a:t>Offer a  travel guide platform with diverse destination information, planning and exploration.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9177F-A3F4-B872-8604-FB86DC93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2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0A741-2FC1-E7A2-BF4B-405DFA44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8" y="973668"/>
            <a:ext cx="11168974" cy="706964"/>
          </a:xfrm>
        </p:spPr>
        <p:txBody>
          <a:bodyPr/>
          <a:lstStyle/>
          <a:p>
            <a:pPr algn="ctr"/>
            <a:r>
              <a:rPr lang="en-US" b="1" dirty="0"/>
              <a:t>SCOPES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32E6E-E9BD-4CE6-3E7A-081D21E62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657" y="2320120"/>
            <a:ext cx="11168975" cy="369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SCOPES</a:t>
            </a:r>
          </a:p>
          <a:p>
            <a:r>
              <a:rPr lang="en-US" sz="2000" dirty="0"/>
              <a:t>Build a user-oriented mobile app for creating, sharing and exploring travel packages.</a:t>
            </a:r>
          </a:p>
          <a:p>
            <a:r>
              <a:rPr lang="en-US" sz="2000" dirty="0"/>
              <a:t>Include destination info and community features to enhance user engagement.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LIMITATIONS</a:t>
            </a:r>
          </a:p>
          <a:p>
            <a:r>
              <a:rPr lang="en-US" sz="2000" dirty="0"/>
              <a:t>Network Dependency affects real-time features and accuracy varies in user-generated content.</a:t>
            </a:r>
          </a:p>
          <a:p>
            <a:r>
              <a:rPr lang="en-US" sz="2000" dirty="0"/>
              <a:t>Compatibility Limitations across devices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F6846-757D-304E-C3A8-2C56E9EE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E3C-ED7C-E27E-A34D-2E4EE6B7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935" y="5499325"/>
            <a:ext cx="3261020" cy="6635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Logo of Organization</a:t>
            </a:r>
          </a:p>
        </p:txBody>
      </p:sp>
      <p:pic>
        <p:nvPicPr>
          <p:cNvPr id="1026" name="Picture 2" descr="page2image23664320">
            <a:extLst>
              <a:ext uri="{FF2B5EF4-FFF2-40B4-BE49-F238E27FC236}">
                <a16:creationId xmlns:a16="http://schemas.microsoft.com/office/drawing/2014/main" id="{1AD47BD1-3035-3EF3-5A46-E45BFBD4FA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4" y="3429000"/>
            <a:ext cx="3383851" cy="17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B587CD-9AA9-64DE-31B4-404B0E24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16010"/>
              </p:ext>
            </p:extLst>
          </p:nvPr>
        </p:nvGraphicFramePr>
        <p:xfrm>
          <a:off x="5045311" y="2320119"/>
          <a:ext cx="6473399" cy="3842721"/>
        </p:xfrm>
        <a:graphic>
          <a:graphicData uri="http://schemas.openxmlformats.org/drawingml/2006/table">
            <a:tbl>
              <a:tblPr/>
              <a:tblGrid>
                <a:gridCol w="3743847">
                  <a:extLst>
                    <a:ext uri="{9D8B030D-6E8A-4147-A177-3AD203B41FA5}">
                      <a16:colId xmlns:a16="http://schemas.microsoft.com/office/drawing/2014/main" val="777410071"/>
                    </a:ext>
                  </a:extLst>
                </a:gridCol>
                <a:gridCol w="2729552">
                  <a:extLst>
                    <a:ext uri="{9D8B030D-6E8A-4147-A177-3AD203B41FA5}">
                      <a16:colId xmlns:a16="http://schemas.microsoft.com/office/drawing/2014/main" val="3263838048"/>
                    </a:ext>
                  </a:extLst>
                </a:gridCol>
              </a:tblGrid>
              <a:tr h="637924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Company Name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Aastha Tech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291294"/>
                  </a:ext>
                </a:extLst>
              </a:tr>
              <a:tr h="1074566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Location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  <a:latin typeface="Montserrat" panose="020F0502020204030204" pitchFamily="34" charset="0"/>
                        </a:rPr>
                        <a:t>Sinamangal</a:t>
                      </a:r>
                      <a:r>
                        <a:rPr lang="en-US" sz="2400" dirty="0">
                          <a:effectLst/>
                          <a:latin typeface="Montserrat" panose="020F0502020204030204" pitchFamily="34" charset="0"/>
                        </a:rPr>
                        <a:t>, Kathmandu 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130996"/>
                  </a:ext>
                </a:extLst>
              </a:tr>
              <a:tr h="71029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Established Date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2018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06674"/>
                  </a:ext>
                </a:extLst>
              </a:tr>
              <a:tr h="596981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Number of Employees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7-10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111064"/>
                  </a:ext>
                </a:extLst>
              </a:tr>
              <a:tr h="787965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  <a:latin typeface="Montserrat" panose="020F0502020204030204" pitchFamily="34" charset="0"/>
                        </a:rPr>
                        <a:t>Website 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Montserrat" panose="020F0502020204030204" pitchFamily="34" charset="0"/>
                        </a:rPr>
                        <a:t>https://</a:t>
                      </a:r>
                      <a:r>
                        <a:rPr lang="en-US" sz="2400" dirty="0" err="1">
                          <a:effectLst/>
                          <a:latin typeface="Montserrat" panose="020F0502020204030204" pitchFamily="34" charset="0"/>
                        </a:rPr>
                        <a:t>aashatech.com</a:t>
                      </a:r>
                      <a:r>
                        <a:rPr lang="en-US" sz="2400" dirty="0">
                          <a:effectLst/>
                          <a:latin typeface="Montserrat" panose="020F0502020204030204" pitchFamily="34" charset="0"/>
                        </a:rPr>
                        <a:t>/ 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86790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9F1367-3E3A-D478-F269-F3B1346893CE}"/>
              </a:ext>
            </a:extLst>
          </p:cNvPr>
          <p:cNvSpPr txBox="1"/>
          <p:nvPr/>
        </p:nvSpPr>
        <p:spPr>
          <a:xfrm>
            <a:off x="6475863" y="6338964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Company Details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F45F89-87AF-E30E-2839-9C1ED054D871}"/>
              </a:ext>
            </a:extLst>
          </p:cNvPr>
          <p:cNvSpPr txBox="1"/>
          <p:nvPr/>
        </p:nvSpPr>
        <p:spPr>
          <a:xfrm>
            <a:off x="495946" y="832939"/>
            <a:ext cx="11158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DETAILS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43F1F-A278-31C9-C0CA-978A081E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1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095E-96C8-D98D-9D1C-A38457BF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3" y="973668"/>
            <a:ext cx="11251771" cy="706964"/>
          </a:xfrm>
        </p:spPr>
        <p:txBody>
          <a:bodyPr/>
          <a:lstStyle/>
          <a:p>
            <a:pPr algn="ctr"/>
            <a:r>
              <a:rPr lang="en-US" b="1" dirty="0"/>
              <a:t>WORKING  DOMAIN OF  ORGANIZATION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1F0D86-FB39-4D69-1F81-475A55D016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393183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057E1-C75E-17BA-4E3D-B7E099EC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75E8-E1EF-3B92-1093-D2601418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66" y="723016"/>
            <a:ext cx="11008666" cy="74749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Organization’s Hierarchy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6CD77-4510-D21B-2819-7D24CD45AA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469" y="1802881"/>
            <a:ext cx="4563003" cy="4431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A17C80-8D05-0C8D-BB68-B8DC304DBECA}"/>
              </a:ext>
            </a:extLst>
          </p:cNvPr>
          <p:cNvSpPr txBox="1"/>
          <p:nvPr/>
        </p:nvSpPr>
        <p:spPr>
          <a:xfrm>
            <a:off x="4396656" y="6295839"/>
            <a:ext cx="339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Fig: Organizational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457D-CA3E-0C2B-A77E-4576A39B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6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6E5E-C3A4-F531-F677-84F316AF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973668"/>
            <a:ext cx="11050292" cy="70696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ACTIVITIES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5625-751D-CB9F-E3EC-75DE712DD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439" y="2757709"/>
            <a:ext cx="8915400" cy="410029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 mobile UI design and business logic.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errors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validating the work completed within the team.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 and designing UI for the application.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Scrum Talk.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Participating in collaborative team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26170-4A4C-4351-938F-FDEDBBA1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B70C-0751-4D7F-932D-416EE2E554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77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{BB3B634E-B9F2-CC4F-B4F2-8193B22C773B}tf10001076</Template>
  <TotalTime>1216</TotalTime>
  <Words>535</Words>
  <Application>Microsoft Macintosh PowerPoint</Application>
  <PresentationFormat>Widescreen</PresentationFormat>
  <Paragraphs>108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Century Gothic</vt:lpstr>
      <vt:lpstr>Montserrat</vt:lpstr>
      <vt:lpstr>Times New Roman</vt:lpstr>
      <vt:lpstr>TimesNewRomanPSMT</vt:lpstr>
      <vt:lpstr>Wingdings 3</vt:lpstr>
      <vt:lpstr>Ion Boardroom</vt:lpstr>
      <vt:lpstr>Final Year Internship  Presentation  On   “Itinerary Application” At  Aasha Tech</vt:lpstr>
      <vt:lpstr>INTRODUCTION </vt:lpstr>
      <vt:lpstr>PROBLEM STATEMENT</vt:lpstr>
      <vt:lpstr>OBJECTIVES</vt:lpstr>
      <vt:lpstr>SCOPES AND LIMITATIONS</vt:lpstr>
      <vt:lpstr>Fig : Logo of Organization</vt:lpstr>
      <vt:lpstr>WORKING  DOMAIN OF  ORGANIZATION</vt:lpstr>
      <vt:lpstr>Organization’s Hierarchy</vt:lpstr>
      <vt:lpstr>INTERNSHIP ACTIVITIES </vt:lpstr>
      <vt:lpstr>IMPLEMENTATION DETAILS</vt:lpstr>
      <vt:lpstr>IMPLEMENTATION DETAILS</vt:lpstr>
      <vt:lpstr>DURATION</vt:lpstr>
      <vt:lpstr>COMPLETED ACTIVITIES</vt:lpstr>
      <vt:lpstr>PowerPoint Presentation</vt:lpstr>
      <vt:lpstr>CONCLUSION</vt:lpstr>
      <vt:lpstr>REFERENCES 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 Ecommerce System  At  Touchware IT Nepal</dc:title>
  <dc:creator>Dell</dc:creator>
  <cp:lastModifiedBy>Microsoft Office User</cp:lastModifiedBy>
  <cp:revision>46</cp:revision>
  <dcterms:created xsi:type="dcterms:W3CDTF">2022-05-31T15:05:47Z</dcterms:created>
  <dcterms:modified xsi:type="dcterms:W3CDTF">2023-10-11T15:30:41Z</dcterms:modified>
</cp:coreProperties>
</file>